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6" r:id="rId2"/>
    <p:sldId id="259" r:id="rId3"/>
    <p:sldId id="260" r:id="rId4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11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/>
    <p:restoredTop sz="94728"/>
  </p:normalViewPr>
  <p:slideViewPr>
    <p:cSldViewPr snapToGrid="0">
      <p:cViewPr varScale="1">
        <p:scale>
          <a:sx n="98" d="100"/>
          <a:sy n="98" d="100"/>
        </p:scale>
        <p:origin x="192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CD663-E974-450A-AE8F-680EDC4E1158}" type="datetimeFigureOut">
              <a:rPr kumimoji="1" lang="ja-JP" altLang="en-US" smtClean="0"/>
              <a:pPr/>
              <a:t>2018/6/12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9071CA-8141-4119-BCE5-BAECC457471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310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EDE61C-5EFD-400E-A80A-DEF9B74C3203}" type="datetimeFigureOut">
              <a:rPr kumimoji="1" lang="ja-JP" altLang="en-US" smtClean="0"/>
              <a:pPr/>
              <a:t>2018/6/12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42C3DD-E46B-46CC-BCE1-98FCBC279B3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9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94B8A48-32AB-453A-AE57-D361BB3A7ED4}" type="slidenum">
              <a:rPr lang="en-US" altLang="ja-JP" sz="1200"/>
              <a:pPr eaLnBrk="1" hangingPunct="1"/>
              <a:t>2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1233488"/>
            <a:ext cx="4440237" cy="3328987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1237050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A94D028-6913-41CE-A369-94558FD5DBD6}" type="slidenum">
              <a:rPr lang="en-US" altLang="ja-JP" sz="1200"/>
              <a:pPr eaLnBrk="1" hangingPunct="1"/>
              <a:t>3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1233488"/>
            <a:ext cx="4440237" cy="3328987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066362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2018/6/12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3555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2018/6/12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0415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2018/6/12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2058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2018/6/12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521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2018/6/12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045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2018/6/12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3888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2018/6/12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1383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2018/6/12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4260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2018/6/12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1537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2018/6/12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222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2018/6/12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9209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00CBC-DBEC-48AA-88CE-7E1D99A40769}" type="datetimeFigureOut">
              <a:rPr kumimoji="1" lang="ja-JP" altLang="en-US" smtClean="0"/>
              <a:pPr/>
              <a:t>2018/6/12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940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81017" y="975496"/>
            <a:ext cx="7912399" cy="570559"/>
          </a:xfrm>
        </p:spPr>
        <p:txBody>
          <a:bodyPr>
            <a:noAutofit/>
          </a:bodyPr>
          <a:lstStyle/>
          <a:p>
            <a:r>
              <a:rPr kumimoji="0" lang="ja-JP" altLang="en-US" sz="2800" b="1">
                <a:latin typeface="Meiryo" panose="020B0604030504040204" pitchFamily="34" charset="-128"/>
                <a:ea typeface="Meiryo" panose="020B0604030504040204" pitchFamily="34" charset="-128"/>
              </a:rPr>
              <a:t>ポスター掲示の最後に</a:t>
            </a:r>
            <a:r>
              <a:rPr kumimoji="0" lang="en-US" altLang="ja-JP" sz="2800" b="1" dirty="0">
                <a:latin typeface="Meiryo" panose="020B0604030504040204" pitchFamily="34" charset="-128"/>
                <a:ea typeface="Meiryo" panose="020B0604030504040204" pitchFamily="34" charset="-128"/>
              </a:rPr>
              <a:t>COI</a:t>
            </a:r>
            <a:r>
              <a:rPr kumimoji="0" lang="ja-JP" altLang="en-US" sz="2800" b="1">
                <a:latin typeface="Meiryo" panose="020B0604030504040204" pitchFamily="34" charset="-128"/>
                <a:ea typeface="Meiryo" panose="020B0604030504040204" pitchFamily="34" charset="-128"/>
              </a:rPr>
              <a:t>状態を開示する</a:t>
            </a:r>
            <a:endParaRPr kumimoji="0" lang="en-US" altLang="ja-JP" sz="28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82692" y="2338544"/>
            <a:ext cx="810905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800" b="1" u="sng">
                <a:latin typeface="Meiryo" panose="020B0604030504040204" pitchFamily="34" charset="-128"/>
                <a:ea typeface="Meiryo" panose="020B0604030504040204" pitchFamily="34" charset="-128"/>
              </a:rPr>
              <a:t>発表者、共同演者氏名</a:t>
            </a:r>
            <a:r>
              <a:rPr lang="ja-JP" altLang="en-US" sz="2800">
                <a:latin typeface="Meiryo" panose="020B0604030504040204" pitchFamily="34" charset="-128"/>
                <a:ea typeface="Meiryo" panose="020B0604030504040204" pitchFamily="34" charset="-128"/>
              </a:rPr>
              <a:t>を表示して、</a:t>
            </a:r>
            <a:endParaRPr lang="en-US" altLang="ja-JP" sz="2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/>
            <a:r>
              <a:rPr lang="ja-JP" altLang="en-US" sz="2800">
                <a:latin typeface="Meiryo" panose="020B0604030504040204" pitchFamily="34" charset="-128"/>
                <a:ea typeface="Meiryo" panose="020B0604030504040204" pitchFamily="34" charset="-128"/>
              </a:rPr>
              <a:t>発表</a:t>
            </a:r>
            <a:r>
              <a:rPr lang="ja-JP" altLang="en-US" sz="2800" dirty="0">
                <a:latin typeface="Meiryo" panose="020B0604030504040204" pitchFamily="34" charset="-128"/>
                <a:ea typeface="Meiryo" panose="020B0604030504040204" pitchFamily="34" charset="-128"/>
              </a:rPr>
              <a:t>代表者に</a:t>
            </a:r>
            <a:r>
              <a:rPr lang="ja-JP" altLang="en-US" sz="2800">
                <a:latin typeface="Meiryo" panose="020B0604030504040204" pitchFamily="34" charset="-128"/>
                <a:ea typeface="Meiryo" panose="020B0604030504040204" pitchFamily="34" charset="-128"/>
              </a:rPr>
              <a:t>◎印をつける</a:t>
            </a:r>
            <a:endParaRPr lang="ja-JP" altLang="en-US" sz="2800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cxnSp>
        <p:nvCxnSpPr>
          <p:cNvPr id="7" name="直線コネクタ 6"/>
          <p:cNvCxnSpPr/>
          <p:nvPr/>
        </p:nvCxnSpPr>
        <p:spPr>
          <a:xfrm flipV="1">
            <a:off x="967339" y="3623331"/>
            <a:ext cx="6739759" cy="4729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正方形/長方形 5"/>
          <p:cNvSpPr/>
          <p:nvPr/>
        </p:nvSpPr>
        <p:spPr>
          <a:xfrm>
            <a:off x="871436" y="4186519"/>
            <a:ext cx="716045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b="1" u="sng">
                <a:solidFill>
                  <a:schemeClr val="tx1">
                    <a:lumMod val="95000"/>
                    <a:lumOff val="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演題</a:t>
            </a:r>
            <a:r>
              <a:rPr lang="ja-JP" altLang="en-US" sz="28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発表内容に関係して</a:t>
            </a:r>
            <a:r>
              <a:rPr lang="ja-JP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、</a:t>
            </a:r>
            <a:r>
              <a:rPr lang="ja-JP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発表者全員が</a:t>
            </a:r>
            <a:endParaRPr lang="en-US" altLang="ja-JP" sz="2800" dirty="0">
              <a:solidFill>
                <a:schemeClr val="tx1">
                  <a:lumMod val="95000"/>
                  <a:lumOff val="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r>
              <a:rPr lang="ja-JP" altLang="en-US" sz="2800">
                <a:solidFill>
                  <a:schemeClr val="tx1">
                    <a:lumMod val="95000"/>
                    <a:lumOff val="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過去</a:t>
            </a:r>
            <a:r>
              <a:rPr lang="en-US" altLang="ja-JP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3</a:t>
            </a:r>
            <a:r>
              <a:rPr lang="ja-JP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年間において</a:t>
            </a:r>
            <a:r>
              <a:rPr lang="en-US" altLang="ja-JP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COI</a:t>
            </a:r>
            <a:r>
              <a:rPr lang="ja-JP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状態に</a:t>
            </a:r>
            <a:r>
              <a:rPr lang="ja-JP" altLang="en-US" sz="2800">
                <a:solidFill>
                  <a:schemeClr val="tx1">
                    <a:lumMod val="95000"/>
                    <a:lumOff val="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ある企業名、団体名などを項目</a:t>
            </a:r>
            <a:r>
              <a:rPr lang="ja-JP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ごとに基準額以上であれば、まとめて申告開示</a:t>
            </a:r>
            <a:r>
              <a:rPr lang="ja-JP" altLang="en-US" sz="2800">
                <a:solidFill>
                  <a:schemeClr val="tx1">
                    <a:lumMod val="95000"/>
                    <a:lumOff val="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　</a:t>
            </a:r>
            <a:endParaRPr lang="en-US" altLang="ja-JP" sz="2800" dirty="0">
              <a:solidFill>
                <a:schemeClr val="tx1">
                  <a:lumMod val="95000"/>
                  <a:lumOff val="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EAC9E42-E951-D140-AB65-48EDC561A99C}"/>
              </a:ext>
            </a:extLst>
          </p:cNvPr>
          <p:cNvSpPr/>
          <p:nvPr/>
        </p:nvSpPr>
        <p:spPr>
          <a:xfrm>
            <a:off x="2571564" y="332080"/>
            <a:ext cx="38779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ja-JP" sz="2400">
                <a:latin typeface="Meiryo" panose="020B0604030504040204" pitchFamily="34" charset="-128"/>
                <a:ea typeface="Meiryo" panose="020B0604030504040204" pitchFamily="34" charset="-128"/>
              </a:rPr>
              <a:t>日本肺高血圧・肺循環学会</a:t>
            </a:r>
            <a:endParaRPr lang="en-US" altLang="ja-JP" sz="2400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ADB5C8D-B6BB-7249-888D-CA780378EBEA}"/>
              </a:ext>
            </a:extLst>
          </p:cNvPr>
          <p:cNvSpPr/>
          <p:nvPr/>
        </p:nvSpPr>
        <p:spPr>
          <a:xfrm>
            <a:off x="3385647" y="1687613"/>
            <a:ext cx="16722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latin typeface="Meiryo" panose="020B0604030504040204" pitchFamily="34" charset="-128"/>
                <a:ea typeface="Meiryo" panose="020B0604030504040204" pitchFamily="34" charset="-128"/>
              </a:rPr>
              <a:t>COI</a:t>
            </a:r>
            <a:r>
              <a:rPr lang="ja-JP" altLang="en-US" sz="2400">
                <a:latin typeface="Meiryo" panose="020B0604030504040204" pitchFamily="34" charset="-128"/>
                <a:ea typeface="Meiryo" panose="020B0604030504040204" pitchFamily="34" charset="-128"/>
              </a:rPr>
              <a:t>開示例</a:t>
            </a:r>
            <a:endParaRPr lang="en-US" altLang="ja-JP" sz="2400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80894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622667" y="447349"/>
            <a:ext cx="76611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800">
                <a:latin typeface="Meiryo" panose="020B0604030504040204" pitchFamily="34" charset="-128"/>
                <a:ea typeface="Meiryo" panose="020B0604030504040204" pitchFamily="34" charset="-128"/>
              </a:rPr>
              <a:t>ポスター発表</a:t>
            </a:r>
            <a:r>
              <a:rPr lang="ja-JP" altLang="en-US" sz="2800" dirty="0">
                <a:latin typeface="Meiryo" panose="020B0604030504040204" pitchFamily="34" charset="-128"/>
                <a:ea typeface="Meiryo" panose="020B0604030504040204" pitchFamily="34" charset="-128"/>
              </a:rPr>
              <a:t>時、申告すべき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COI</a:t>
            </a:r>
            <a:r>
              <a:rPr lang="ja-JP" altLang="en-US" sz="2800" dirty="0">
                <a:latin typeface="Meiryo" panose="020B0604030504040204" pitchFamily="34" charset="-128"/>
                <a:ea typeface="Meiryo" panose="020B0604030504040204" pitchFamily="34" charset="-128"/>
              </a:rPr>
              <a:t>状態がない時</a:t>
            </a:r>
          </a:p>
        </p:txBody>
      </p:sp>
      <p:sp>
        <p:nvSpPr>
          <p:cNvPr id="14" name="Rectangle 2">
            <a:extLst>
              <a:ext uri="{FF2B5EF4-FFF2-40B4-BE49-F238E27FC236}">
                <a16:creationId xmlns:a16="http://schemas.microsoft.com/office/drawing/2014/main" id="{DD3741B5-812E-DD4C-A3C2-914D042E3B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2736" y="1109498"/>
            <a:ext cx="8880838" cy="5586269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br>
              <a:rPr lang="en-US" altLang="ja-JP" sz="30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</a:br>
            <a:r>
              <a:rPr lang="ja-JP" altLang="en-US" sz="12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　</a:t>
            </a:r>
            <a:br>
              <a:rPr lang="en-US" altLang="ja-JP" sz="1800" b="1" i="1" dirty="0">
                <a:solidFill>
                  <a:srgbClr val="FFFF1F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</a:br>
            <a:endParaRPr lang="en-US" altLang="ja-JP" sz="1800" b="1" i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A01E415A-4406-C34A-90A4-B47E8C8ED26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97600" y="4259294"/>
            <a:ext cx="7035485" cy="1435894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700" dirty="0">
              <a:solidFill>
                <a:schemeClr val="tx1">
                  <a:lumMod val="95000"/>
                  <a:lumOff val="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7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演題発表内容に関連し</a:t>
            </a:r>
            <a:r>
              <a:rPr lang="ja-JP" altLang="en-US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、発表者らに開示すべき</a:t>
            </a:r>
            <a:endParaRPr lang="en-US" altLang="ja-JP" sz="2700" dirty="0">
              <a:solidFill>
                <a:schemeClr val="tx1">
                  <a:lumMod val="95000"/>
                  <a:lumOff val="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COI</a:t>
            </a:r>
            <a:r>
              <a:rPr lang="ja-JP" altLang="en-US" sz="2700">
                <a:solidFill>
                  <a:schemeClr val="tx1">
                    <a:lumMod val="95000"/>
                    <a:lumOff val="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関係</a:t>
            </a:r>
            <a:r>
              <a:rPr lang="ja-JP" altLang="en-US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にある企業などはありません。</a:t>
            </a:r>
            <a:endParaRPr lang="en-US" altLang="ja-JP" sz="2700" dirty="0">
              <a:solidFill>
                <a:schemeClr val="tx1">
                  <a:lumMod val="95000"/>
                  <a:lumOff val="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675" i="1" dirty="0">
              <a:solidFill>
                <a:schemeClr val="tx1">
                  <a:lumMod val="95000"/>
                  <a:lumOff val="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700" dirty="0">
              <a:solidFill>
                <a:schemeClr val="tx1">
                  <a:lumMod val="95000"/>
                  <a:lumOff val="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768DE704-528B-0547-B46C-CB15BFA0DA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3035" y="5337476"/>
            <a:ext cx="1643290" cy="1358291"/>
          </a:xfrm>
          <a:prstGeom prst="rect">
            <a:avLst/>
          </a:prstGeom>
        </p:spPr>
      </p:pic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ACF2C822-18C4-5744-B6DE-D904648A7EBC}"/>
              </a:ext>
            </a:extLst>
          </p:cNvPr>
          <p:cNvSpPr/>
          <p:nvPr/>
        </p:nvSpPr>
        <p:spPr>
          <a:xfrm>
            <a:off x="3595675" y="1902908"/>
            <a:ext cx="19549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b="1" dirty="0">
                <a:latin typeface="Meiryo" panose="020B0604030504040204" pitchFamily="34" charset="-128"/>
                <a:ea typeface="Meiryo" panose="020B0604030504040204" pitchFamily="34" charset="-128"/>
              </a:rPr>
              <a:t>COI</a:t>
            </a:r>
            <a:r>
              <a:rPr lang="ja-JP" altLang="en-US" sz="3200" b="1">
                <a:latin typeface="Meiryo" panose="020B0604030504040204" pitchFamily="34" charset="-128"/>
                <a:ea typeface="Meiryo" panose="020B0604030504040204" pitchFamily="34" charset="-128"/>
              </a:rPr>
              <a:t> 開示</a:t>
            </a:r>
            <a:endParaRPr lang="ja-JP" altLang="en-US" sz="3200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B31F894C-3598-244D-A7E4-B5B800891820}"/>
              </a:ext>
            </a:extLst>
          </p:cNvPr>
          <p:cNvSpPr/>
          <p:nvPr/>
        </p:nvSpPr>
        <p:spPr>
          <a:xfrm>
            <a:off x="622667" y="2855421"/>
            <a:ext cx="81853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b="1">
                <a:latin typeface="Meiryo" panose="020B0604030504040204" pitchFamily="34" charset="-128"/>
                <a:ea typeface="Meiryo" panose="020B0604030504040204" pitchFamily="34" charset="-128"/>
              </a:rPr>
              <a:t>発表者名：千葉太郎、東京花子、九州次郎、◎長崎正子（◎代表者）</a:t>
            </a:r>
            <a:endParaRPr lang="ja-JP" altLang="en-US" sz="2400"/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E55EB9D1-EC92-6647-83B4-78933874881C}"/>
              </a:ext>
            </a:extLst>
          </p:cNvPr>
          <p:cNvSpPr/>
          <p:nvPr/>
        </p:nvSpPr>
        <p:spPr>
          <a:xfrm>
            <a:off x="2468573" y="1354860"/>
            <a:ext cx="44935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ja-JP" sz="2800" b="1">
                <a:latin typeface="Meiryo" panose="020B0604030504040204" pitchFamily="34" charset="-128"/>
                <a:ea typeface="Meiryo" panose="020B0604030504040204" pitchFamily="34" charset="-128"/>
              </a:rPr>
              <a:t>日本肺高血圧・肺循環学会</a:t>
            </a:r>
            <a:endParaRPr lang="ja-JP" altLang="en-US" sz="2800"/>
          </a:p>
        </p:txBody>
      </p:sp>
    </p:spTree>
    <p:extLst>
      <p:ext uri="{BB962C8B-B14F-4D97-AF65-F5344CB8AC3E}">
        <p14:creationId xmlns:p14="http://schemas.microsoft.com/office/powerpoint/2010/main" val="626523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214902" y="297564"/>
            <a:ext cx="87563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800">
                <a:latin typeface="Meiryo" panose="020B0604030504040204" pitchFamily="34" charset="-128"/>
                <a:ea typeface="Meiryo" panose="020B0604030504040204" pitchFamily="34" charset="-128"/>
              </a:rPr>
              <a:t>ポスター発表</a:t>
            </a:r>
            <a:r>
              <a:rPr lang="ja-JP" altLang="en-US" sz="2800" dirty="0">
                <a:latin typeface="Meiryo" panose="020B0604030504040204" pitchFamily="34" charset="-128"/>
                <a:ea typeface="Meiryo" panose="020B0604030504040204" pitchFamily="34" charset="-128"/>
              </a:rPr>
              <a:t>時、申告すべき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COI</a:t>
            </a:r>
            <a:r>
              <a:rPr lang="ja-JP" altLang="en-US" sz="2800" dirty="0">
                <a:latin typeface="Meiryo" panose="020B0604030504040204" pitchFamily="34" charset="-128"/>
                <a:ea typeface="Meiryo" panose="020B0604030504040204" pitchFamily="34" charset="-128"/>
              </a:rPr>
              <a:t>状態（過去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3</a:t>
            </a:r>
            <a:r>
              <a:rPr lang="ja-JP" altLang="en-US" sz="2800">
                <a:latin typeface="Meiryo" panose="020B0604030504040204" pitchFamily="34" charset="-128"/>
                <a:ea typeface="Meiryo" panose="020B0604030504040204" pitchFamily="34" charset="-128"/>
              </a:rPr>
              <a:t>年間）</a:t>
            </a:r>
            <a:endParaRPr lang="en-US" altLang="ja-JP" sz="2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/>
            <a:r>
              <a:rPr lang="ja-JP" altLang="en-US" sz="2800">
                <a:latin typeface="Meiryo" panose="020B0604030504040204" pitchFamily="34" charset="-128"/>
                <a:ea typeface="Meiryo" panose="020B0604030504040204" pitchFamily="34" charset="-128"/>
              </a:rPr>
              <a:t>が</a:t>
            </a:r>
            <a:r>
              <a:rPr lang="ja-JP" altLang="en-US" sz="2800" dirty="0">
                <a:latin typeface="Meiryo" panose="020B0604030504040204" pitchFamily="34" charset="-128"/>
                <a:ea typeface="Meiryo" panose="020B0604030504040204" pitchFamily="34" charset="-128"/>
              </a:rPr>
              <a:t>ある時</a:t>
            </a:r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327DE168-C468-4642-85CC-B0B2649AFD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8607" y="1210614"/>
            <a:ext cx="8790230" cy="5567700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br>
              <a:rPr lang="en-US" altLang="ja-JP" sz="27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</a:br>
            <a:r>
              <a:rPr lang="ja-JP" altLang="en-US" sz="105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　</a:t>
            </a:r>
            <a:br>
              <a:rPr lang="en-US" altLang="ja-JP" sz="1500" b="1" i="1" dirty="0">
                <a:solidFill>
                  <a:srgbClr val="FFFF1F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</a:br>
            <a:endParaRPr lang="en-US" altLang="ja-JP" sz="1800" b="1" dirty="0">
              <a:solidFill>
                <a:srgbClr val="FFFF1F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C351ECFC-883E-3848-8974-A484BA9B9CDD}"/>
              </a:ext>
            </a:extLst>
          </p:cNvPr>
          <p:cNvSpPr/>
          <p:nvPr/>
        </p:nvSpPr>
        <p:spPr>
          <a:xfrm>
            <a:off x="786782" y="6330605"/>
            <a:ext cx="5495415" cy="369332"/>
          </a:xfrm>
          <a:prstGeom prst="rect">
            <a:avLst/>
          </a:prstGeom>
          <a:ln>
            <a:solidFill>
              <a:srgbClr val="D8117D"/>
            </a:solidFill>
          </a:ln>
        </p:spPr>
        <p:txBody>
          <a:bodyPr wrap="none">
            <a:spAutoFit/>
          </a:bodyPr>
          <a:lstStyle/>
          <a:p>
            <a:r>
              <a:rPr lang="ja-JP" altLang="en-US" b="1" dirty="0">
                <a:solidFill>
                  <a:srgbClr val="D8117D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↑ 開示すべき内容が過去</a:t>
            </a:r>
            <a:r>
              <a:rPr lang="en-US" altLang="ja-JP" b="1" dirty="0">
                <a:solidFill>
                  <a:srgbClr val="D8117D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3</a:t>
            </a:r>
            <a:r>
              <a:rPr lang="ja-JP" altLang="en-US" b="1" dirty="0">
                <a:solidFill>
                  <a:srgbClr val="D8117D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年間にある項目のみ記載</a:t>
            </a:r>
            <a:endParaRPr lang="ja-JP" altLang="en-US" dirty="0">
              <a:solidFill>
                <a:srgbClr val="D8117D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ECE2F217-88AE-0B47-90EA-FE1BC2408841}"/>
              </a:ext>
            </a:extLst>
          </p:cNvPr>
          <p:cNvSpPr/>
          <p:nvPr/>
        </p:nvSpPr>
        <p:spPr>
          <a:xfrm>
            <a:off x="4743267" y="4156956"/>
            <a:ext cx="3994208" cy="1348126"/>
          </a:xfrm>
          <a:prstGeom prst="rect">
            <a:avLst/>
          </a:prstGeom>
          <a:ln w="19050">
            <a:solidFill>
              <a:srgbClr val="D8117D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ja-JP" altLang="en-US" dirty="0">
                <a:solidFill>
                  <a:srgbClr val="D8117D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（記載例）</a:t>
            </a:r>
            <a:r>
              <a:rPr lang="ja-JP" altLang="en-US" sz="2100" b="1" dirty="0">
                <a:solidFill>
                  <a:srgbClr val="D8117D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　</a:t>
            </a:r>
            <a:r>
              <a:rPr lang="ja-JP" altLang="en-US" b="1" dirty="0">
                <a:solidFill>
                  <a:srgbClr val="D8117D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　</a:t>
            </a:r>
            <a:endParaRPr lang="en-US" altLang="ja-JP" b="1" dirty="0">
              <a:solidFill>
                <a:srgbClr val="D8117D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lnSpc>
                <a:spcPct val="80000"/>
              </a:lnSpc>
            </a:pPr>
            <a:r>
              <a:rPr lang="ja-JP" altLang="en-US" b="1" dirty="0">
                <a:solidFill>
                  <a:srgbClr val="D8117D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発表者全員、過去</a:t>
            </a:r>
            <a:r>
              <a:rPr lang="en-US" altLang="ja-JP" b="1" dirty="0">
                <a:solidFill>
                  <a:srgbClr val="D8117D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3</a:t>
            </a:r>
            <a:r>
              <a:rPr lang="ja-JP" altLang="en-US" b="1" dirty="0">
                <a:solidFill>
                  <a:srgbClr val="D8117D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年間を一括して</a:t>
            </a:r>
            <a:endParaRPr lang="en-US" altLang="ja-JP" b="1" dirty="0">
              <a:solidFill>
                <a:srgbClr val="D8117D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lnSpc>
                <a:spcPct val="80000"/>
              </a:lnSpc>
            </a:pPr>
            <a:endParaRPr lang="en-US" altLang="ja-JP" sz="788" b="1" dirty="0">
              <a:solidFill>
                <a:srgbClr val="D8117D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lnSpc>
                <a:spcPct val="80000"/>
              </a:lnSpc>
            </a:pPr>
            <a:r>
              <a:rPr lang="ja-JP" altLang="en-US" b="1" dirty="0">
                <a:solidFill>
                  <a:srgbClr val="D8117D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講演料：　</a:t>
            </a:r>
            <a:r>
              <a:rPr lang="en-US" altLang="ja-JP" b="1" dirty="0">
                <a:solidFill>
                  <a:srgbClr val="D8117D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ABC</a:t>
            </a:r>
            <a:r>
              <a:rPr lang="ja-JP" altLang="en-US" b="1" dirty="0">
                <a:solidFill>
                  <a:srgbClr val="D8117D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薬品㈱　　　　　　　　　　</a:t>
            </a:r>
            <a:endParaRPr lang="en-US" altLang="ja-JP" b="1" dirty="0">
              <a:solidFill>
                <a:srgbClr val="D8117D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lnSpc>
                <a:spcPct val="80000"/>
              </a:lnSpc>
            </a:pPr>
            <a:r>
              <a:rPr lang="ja-JP" altLang="en-US" b="1" dirty="0">
                <a:solidFill>
                  <a:srgbClr val="D8117D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原稿料：</a:t>
            </a:r>
            <a:r>
              <a:rPr lang="ja-JP" altLang="en-US" b="1">
                <a:solidFill>
                  <a:srgbClr val="D8117D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　</a:t>
            </a:r>
            <a:r>
              <a:rPr lang="en-US" altLang="ja-JP" b="1" dirty="0">
                <a:solidFill>
                  <a:srgbClr val="D8117D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DEF</a:t>
            </a:r>
            <a:r>
              <a:rPr lang="ja-JP" altLang="en-US" b="1">
                <a:solidFill>
                  <a:srgbClr val="D8117D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製薬㈱</a:t>
            </a:r>
            <a:r>
              <a:rPr lang="ja-JP" altLang="en-US" b="1" dirty="0">
                <a:solidFill>
                  <a:srgbClr val="D8117D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　　　　　　　　　　　  　　　　</a:t>
            </a:r>
            <a:endParaRPr lang="en-US" altLang="ja-JP" b="1" dirty="0">
              <a:solidFill>
                <a:srgbClr val="D8117D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lnSpc>
                <a:spcPct val="80000"/>
              </a:lnSpc>
            </a:pPr>
            <a:r>
              <a:rPr lang="ja-JP" altLang="en-US" b="1" dirty="0">
                <a:solidFill>
                  <a:srgbClr val="D8117D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奨学寄付金：</a:t>
            </a:r>
            <a:r>
              <a:rPr lang="ja-JP" altLang="en-US" b="1">
                <a:solidFill>
                  <a:srgbClr val="D8117D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　</a:t>
            </a:r>
            <a:r>
              <a:rPr lang="en-US" altLang="ja-JP" b="1" dirty="0">
                <a:solidFill>
                  <a:srgbClr val="D8117D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GHI</a:t>
            </a:r>
            <a:r>
              <a:rPr lang="ja-JP" altLang="en-US" b="1">
                <a:solidFill>
                  <a:srgbClr val="D8117D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ファーマ㈱</a:t>
            </a:r>
            <a:r>
              <a:rPr lang="ja-JP" altLang="en-US" b="1" dirty="0">
                <a:solidFill>
                  <a:srgbClr val="D8117D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　</a:t>
            </a:r>
            <a:endParaRPr lang="ja-JP" altLang="en-US" dirty="0">
              <a:solidFill>
                <a:srgbClr val="D8117D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1D49D85C-674C-4440-9E23-DC8E4BB40CFD}"/>
              </a:ext>
            </a:extLst>
          </p:cNvPr>
          <p:cNvCxnSpPr>
            <a:cxnSpLocks/>
          </p:cNvCxnSpPr>
          <p:nvPr/>
        </p:nvCxnSpPr>
        <p:spPr>
          <a:xfrm flipV="1">
            <a:off x="4911213" y="5763311"/>
            <a:ext cx="328216" cy="456712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図 15">
            <a:extLst>
              <a:ext uri="{FF2B5EF4-FFF2-40B4-BE49-F238E27FC236}">
                <a16:creationId xmlns:a16="http://schemas.microsoft.com/office/drawing/2014/main" id="{9EB8D0E1-556B-1849-87E2-BA6B5DC4AA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0284" y="5455536"/>
            <a:ext cx="1643290" cy="1358291"/>
          </a:xfrm>
          <a:prstGeom prst="rect">
            <a:avLst/>
          </a:prstGeom>
        </p:spPr>
      </p:pic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FA30E0A9-9581-874D-AEBD-7318A1B24C8E}"/>
              </a:ext>
            </a:extLst>
          </p:cNvPr>
          <p:cNvSpPr/>
          <p:nvPr/>
        </p:nvSpPr>
        <p:spPr>
          <a:xfrm>
            <a:off x="3828016" y="1805767"/>
            <a:ext cx="14114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b="1" dirty="0">
                <a:latin typeface="Meiryo" panose="020B0604030504040204" pitchFamily="34" charset="-128"/>
                <a:ea typeface="Meiryo" panose="020B0604030504040204" pitchFamily="34" charset="-128"/>
              </a:rPr>
              <a:t>COI</a:t>
            </a:r>
            <a:r>
              <a:rPr lang="ja-JP" altLang="en-US" sz="2400" b="1">
                <a:latin typeface="Meiryo" panose="020B0604030504040204" pitchFamily="34" charset="-128"/>
                <a:ea typeface="Meiryo" panose="020B0604030504040204" pitchFamily="34" charset="-128"/>
              </a:rPr>
              <a:t>開示</a:t>
            </a:r>
            <a:endParaRPr lang="ja-JP" altLang="en-US" sz="2400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82BE7053-6E83-A840-A606-855DBD819326}"/>
              </a:ext>
            </a:extLst>
          </p:cNvPr>
          <p:cNvSpPr/>
          <p:nvPr/>
        </p:nvSpPr>
        <p:spPr>
          <a:xfrm>
            <a:off x="449075" y="2378014"/>
            <a:ext cx="83379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b="1">
                <a:latin typeface="Meiryo" panose="020B0604030504040204" pitchFamily="34" charset="-128"/>
                <a:ea typeface="Meiryo" panose="020B0604030504040204" pitchFamily="34" charset="-128"/>
              </a:rPr>
              <a:t>発表者名：　千葉太郎、東京花子、九州次郎、◎長崎正子（◎代表者）</a:t>
            </a:r>
            <a:endParaRPr lang="ja-JP" altLang="en-US" sz="2000"/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5B4C44F9-D70E-F64C-9563-AA2F127D9245}"/>
              </a:ext>
            </a:extLst>
          </p:cNvPr>
          <p:cNvSpPr/>
          <p:nvPr/>
        </p:nvSpPr>
        <p:spPr>
          <a:xfrm>
            <a:off x="178883" y="3048340"/>
            <a:ext cx="804068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ja-JP" altLang="en-US" u="sng">
                <a:solidFill>
                  <a:schemeClr val="tx1">
                    <a:lumMod val="95000"/>
                    <a:lumOff val="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演題発表内容に関連し</a:t>
            </a:r>
            <a:r>
              <a:rPr lang="ja-JP" altLang="en-US">
                <a:solidFill>
                  <a:schemeClr val="tx1">
                    <a:lumMod val="95000"/>
                    <a:lumOff val="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、筆頭および共同発表者が開示すべき</a:t>
            </a:r>
            <a:r>
              <a:rPr lang="en-US" altLang="ja-JP" dirty="0">
                <a:solidFill>
                  <a:schemeClr val="tx1">
                    <a:lumMod val="95000"/>
                    <a:lumOff val="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COI</a:t>
            </a:r>
            <a:r>
              <a:rPr lang="ja-JP" altLang="en-US">
                <a:solidFill>
                  <a:schemeClr val="tx1">
                    <a:lumMod val="95000"/>
                    <a:lumOff val="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関係にある企業などとして、</a:t>
            </a:r>
            <a:endParaRPr lang="en-US" altLang="ja-JP" dirty="0">
              <a:solidFill>
                <a:schemeClr val="tx1">
                  <a:lumMod val="95000"/>
                  <a:lumOff val="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r>
              <a:rPr lang="ja-JP" altLang="en-US">
                <a:solidFill>
                  <a:schemeClr val="tx1">
                    <a:lumMod val="95000"/>
                    <a:lumOff val="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　  ①顧問：　　　　　　　　　　　　　　　</a:t>
            </a:r>
            <a:endParaRPr lang="en-US" altLang="ja-JP" dirty="0">
              <a:solidFill>
                <a:schemeClr val="tx1">
                  <a:lumMod val="95000"/>
                  <a:lumOff val="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r>
              <a:rPr lang="ja-JP" altLang="en-US">
                <a:solidFill>
                  <a:schemeClr val="tx1">
                    <a:lumMod val="95000"/>
                    <a:lumOff val="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　　②株保有・利益：　　　　　　　　　</a:t>
            </a:r>
            <a:endParaRPr lang="en-US" altLang="ja-JP" dirty="0">
              <a:solidFill>
                <a:schemeClr val="tx1">
                  <a:lumMod val="95000"/>
                  <a:lumOff val="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r>
              <a:rPr lang="ja-JP" altLang="en-US">
                <a:solidFill>
                  <a:schemeClr val="tx1">
                    <a:lumMod val="95000"/>
                    <a:lumOff val="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　　③特許使用料：　　　　　　　　　　</a:t>
            </a:r>
            <a:endParaRPr lang="en-US" altLang="ja-JP" dirty="0">
              <a:solidFill>
                <a:schemeClr val="tx1">
                  <a:lumMod val="95000"/>
                  <a:lumOff val="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r>
              <a:rPr lang="ja-JP" altLang="en-US">
                <a:solidFill>
                  <a:schemeClr val="tx1">
                    <a:lumMod val="95000"/>
                    <a:lumOff val="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　　④講演料：　　　　　　　　　　　</a:t>
            </a:r>
            <a:endParaRPr lang="en-US" altLang="ja-JP" dirty="0">
              <a:solidFill>
                <a:schemeClr val="tx1">
                  <a:lumMod val="95000"/>
                  <a:lumOff val="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r>
              <a:rPr lang="ja-JP" altLang="en-US">
                <a:solidFill>
                  <a:schemeClr val="tx1">
                    <a:lumMod val="95000"/>
                    <a:lumOff val="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　　⑤原稿料：　　　　　　　　　　　　  　</a:t>
            </a:r>
            <a:endParaRPr lang="en-US" altLang="ja-JP" dirty="0">
              <a:solidFill>
                <a:schemeClr val="tx1">
                  <a:lumMod val="95000"/>
                  <a:lumOff val="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r>
              <a:rPr lang="ja-JP" altLang="en-US">
                <a:solidFill>
                  <a:schemeClr val="tx1">
                    <a:lumMod val="95000"/>
                    <a:lumOff val="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　　⑥受託研究・共同研究費：　　　</a:t>
            </a:r>
            <a:endParaRPr lang="en-US" altLang="ja-JP" dirty="0">
              <a:solidFill>
                <a:schemeClr val="tx1">
                  <a:lumMod val="95000"/>
                  <a:lumOff val="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r>
              <a:rPr lang="ja-JP" altLang="en-US">
                <a:solidFill>
                  <a:schemeClr val="tx1">
                    <a:lumMod val="95000"/>
                    <a:lumOff val="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　　⑦奨学寄付金：　　　　　　　</a:t>
            </a:r>
            <a:endParaRPr lang="en-US" altLang="ja-JP" dirty="0">
              <a:solidFill>
                <a:schemeClr val="tx1">
                  <a:lumMod val="95000"/>
                  <a:lumOff val="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r>
              <a:rPr lang="ja-JP" altLang="en-US">
                <a:solidFill>
                  <a:schemeClr val="tx1">
                    <a:lumMod val="95000"/>
                    <a:lumOff val="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　　⑧寄付講座所属：　　　　　　　　</a:t>
            </a:r>
            <a:endParaRPr lang="en-US" altLang="ja-JP" dirty="0">
              <a:solidFill>
                <a:schemeClr val="tx1">
                  <a:lumMod val="95000"/>
                  <a:lumOff val="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r>
              <a:rPr lang="ja-JP" altLang="en-US">
                <a:solidFill>
                  <a:schemeClr val="tx1">
                    <a:lumMod val="95000"/>
                    <a:lumOff val="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　　⑨贈答品などの報酬：　　　　 　</a:t>
            </a:r>
            <a:endParaRPr lang="en-US" altLang="ja-JP" dirty="0">
              <a:solidFill>
                <a:schemeClr val="tx1">
                  <a:lumMod val="95000"/>
                  <a:lumOff val="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481862BE-4A49-C842-ADA0-C6534758001C}"/>
              </a:ext>
            </a:extLst>
          </p:cNvPr>
          <p:cNvSpPr/>
          <p:nvPr/>
        </p:nvSpPr>
        <p:spPr>
          <a:xfrm>
            <a:off x="2468573" y="1354860"/>
            <a:ext cx="44935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ja-JP" sz="2800" b="1">
                <a:latin typeface="Meiryo" panose="020B0604030504040204" pitchFamily="34" charset="-128"/>
                <a:ea typeface="Meiryo" panose="020B0604030504040204" pitchFamily="34" charset="-128"/>
              </a:rPr>
              <a:t>日本肺高血圧・肺循環学会</a:t>
            </a:r>
            <a:endParaRPr lang="ja-JP" altLang="en-US" sz="2800"/>
          </a:p>
        </p:txBody>
      </p:sp>
    </p:spTree>
    <p:extLst>
      <p:ext uri="{BB962C8B-B14F-4D97-AF65-F5344CB8AC3E}">
        <p14:creationId xmlns:p14="http://schemas.microsoft.com/office/powerpoint/2010/main" val="2575713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349</TotalTime>
  <Words>203</Words>
  <Application>Microsoft Macintosh PowerPoint</Application>
  <PresentationFormat>画面に合わせる (4:3)</PresentationFormat>
  <Paragraphs>40</Paragraphs>
  <Slides>3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2" baseType="lpstr">
      <vt:lpstr>ＭＳ Ｐゴシック</vt:lpstr>
      <vt:lpstr>Meiryo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  <vt:lpstr> 　 </vt:lpstr>
      <vt:lpstr> 　 </vt:lpstr>
    </vt:vector>
  </TitlesOfParts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平成27年4月より改訂</dc:title>
  <dc:creator>saburo sone</dc:creator>
  <cp:lastModifiedBy>巽浩一郎</cp:lastModifiedBy>
  <cp:revision>36</cp:revision>
  <cp:lastPrinted>2016-02-29T06:43:51Z</cp:lastPrinted>
  <dcterms:created xsi:type="dcterms:W3CDTF">2015-03-14T19:59:31Z</dcterms:created>
  <dcterms:modified xsi:type="dcterms:W3CDTF">2018-06-12T12:21:45Z</dcterms:modified>
</cp:coreProperties>
</file>